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9" r:id="rId6"/>
    <p:sldId id="257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0100"/>
    <a:srgbClr val="F690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BFCDF3-FCCF-4C8F-847D-84CB2E7585A7}" v="17" dt="2020-09-26T15:09:37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728657-B7D6-4F2F-A25C-6A191CFC4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2C09340-7FD2-4CAE-8CEE-767B67D26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651AD7-93E3-4975-AB40-84FD440AB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1E27-0FF8-4757-B248-7D655FE0C10A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250A47-60A2-4ABE-A3DA-25852F8A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693E78-98DF-4EA5-B337-C0ECE34D6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4365-212D-4F92-AB49-5346A4397D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25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5B8FF-C615-410A-8496-76133F99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AA356C5-224B-4A92-9AEB-15ED72CD2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AA250F-48CF-4CD0-9CF2-147DB82AE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1E27-0FF8-4757-B248-7D655FE0C10A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74DBDB-32E7-48D7-A460-4B6E25AD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56D676-E3E4-4826-B543-04519F6B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4365-212D-4F92-AB49-5346A4397D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67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B1679D4-692F-4062-A811-370E81A1FE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4489C97-46EB-43F8-A6C4-8BE5D2BF2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F8D85C-4719-4958-8B31-E293934C2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1E27-0FF8-4757-B248-7D655FE0C10A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22B02C-F04C-46C7-88C9-8FB6E6AD7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DB25DC-B94E-4B1E-8092-3CFEC133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4365-212D-4F92-AB49-5346A4397D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27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C18525-5759-4996-A2B8-022C0EB29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0F9D38-5875-47BE-93A9-C4A238AE8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19943A-FF8C-42A0-B37E-B6240482B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1E27-0FF8-4757-B248-7D655FE0C10A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F31995-4F9A-4DE0-A415-83A00D06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1B7249-1564-44F9-BC49-D2B1202E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4365-212D-4F92-AB49-5346A4397D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28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ED400-BCB0-49B4-81B6-C98FE77B8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8C663E-D55A-4940-8EB7-A0A00F352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6D06EC-421F-493C-9280-809A1B64B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1E27-0FF8-4757-B248-7D655FE0C10A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66C697-0640-4591-831D-F7E3DFA73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138DA8-D353-4FFD-8B9D-5671FD96B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4365-212D-4F92-AB49-5346A4397D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63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DB8C7-C369-4B09-AA39-ADCAC753D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4266AB-0746-4A48-B7A5-AE700065F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9D86C5C-048C-4499-BE21-E5D83A4B1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1B142E2-6BA6-4D7A-8BFA-6F03812AA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1E27-0FF8-4757-B248-7D655FE0C10A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3A6FCB-911C-4497-A032-5250424E3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424DBE1-43C2-49AA-B791-CED6E288D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4365-212D-4F92-AB49-5346A4397D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37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3B35C-4E8D-4E95-858C-09E1E3127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0BA911-24B1-4E13-A73E-7FD8A5F74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790885-A22E-45C1-8294-3B7B0C846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12C184B-6020-43A3-8FB2-6E88EDEB2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BF0058A-1243-4E4B-B654-A3DD0089FF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8368280-726F-46B7-B3A4-70F4E146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1E27-0FF8-4757-B248-7D655FE0C10A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6D7CD9C-B7BF-4976-8BE7-AFED954A8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F9D57F8-7EB2-40BF-A190-AC0CF1D3D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4365-212D-4F92-AB49-5346A4397D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96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2AF7C9-1A79-49BD-AA88-D7B3CBA8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0E96228-42EE-4448-931C-641021021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1E27-0FF8-4757-B248-7D655FE0C10A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29DA141-660A-4EEC-B2A7-58C5AB9E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0A31410-C2DC-4C31-801C-D3F0CF31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4365-212D-4F92-AB49-5346A4397D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32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334BEC3-025C-4737-B2BC-07F58CA6F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1E27-0FF8-4757-B248-7D655FE0C10A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5B26619-0789-4EAA-A80F-6137D7C7C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783AE3-0916-4987-AFE1-1550308D3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4365-212D-4F92-AB49-5346A4397D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382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6AA0F-0A6D-43F1-BAB2-A32D4C750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E5DD20-B2D8-4D2D-B3F2-886348A49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17C88EF-6E4F-46BC-BB60-06F1BBEC0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62864A9-148E-4432-BEAC-878BBCC6F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1E27-0FF8-4757-B248-7D655FE0C10A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B24666A-70EA-4D9F-A524-DD98E5D46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55ACDA0-60E1-4E77-968C-7E3F4267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4365-212D-4F92-AB49-5346A4397D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66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BB1695-6EB9-4082-B9BC-A3D43A2D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9506C6C-0C5C-4A4D-B186-B3801ABFC1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3C92632-A645-4806-8E80-981798CDD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76A18AD-EED3-4239-A8CA-C53BEB612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1E27-0FF8-4757-B248-7D655FE0C10A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CD1730-C534-431C-92E5-8A225F46A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5A76448-5784-4DD7-94D7-FB26F883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4365-212D-4F92-AB49-5346A4397D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452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329A4FD-AF1F-4343-820C-3B6494A82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728D65-8F2C-44EB-A12B-8BD179DC8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DFD9E5-C521-4D42-A33B-498324666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81E27-0FF8-4757-B248-7D655FE0C10A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0A0A10-A30F-4BFF-A204-316172C61C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0CBD7F-513C-4337-9AA0-03CA43296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C4365-212D-4F92-AB49-5346A4397D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67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Shaking electrons brings atoms to standstill | Ars Technica">
            <a:extLst>
              <a:ext uri="{FF2B5EF4-FFF2-40B4-BE49-F238E27FC236}">
                <a16:creationId xmlns:a16="http://schemas.microsoft.com/office/drawing/2014/main" id="{0CD24776-F8D0-49FE-AF62-920AFFDBFB6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" r="2401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C4A49A-286D-440E-9339-B81495584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nl-NL" sz="4800" dirty="0"/>
              <a:t>Atomen en moleculen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1F322CF-8CED-433B-AA49-670890D7C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590156"/>
          </a:xfrm>
        </p:spPr>
        <p:txBody>
          <a:bodyPr>
            <a:normAutofit/>
          </a:bodyPr>
          <a:lstStyle/>
          <a:p>
            <a:pPr algn="l"/>
            <a:r>
              <a:rPr lang="nl-NL" sz="2000" dirty="0"/>
              <a:t>3.1 Elementen</a:t>
            </a:r>
          </a:p>
          <a:p>
            <a:pPr algn="l"/>
            <a:r>
              <a:rPr lang="nl-NL" sz="2000" dirty="0"/>
              <a:t>3.2 Elementen voor moleculen</a:t>
            </a:r>
          </a:p>
          <a:p>
            <a:pPr algn="l"/>
            <a:r>
              <a:rPr lang="nl-NL" sz="2000" dirty="0"/>
              <a:t>3.3 Leuke feitjes</a:t>
            </a:r>
          </a:p>
          <a:p>
            <a:pPr algn="l"/>
            <a:r>
              <a:rPr lang="nl-NL" sz="2000" dirty="0"/>
              <a:t>Zelf aan de slag!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321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haking electrons brings atoms to standstill | Ars Technica">
            <a:extLst>
              <a:ext uri="{FF2B5EF4-FFF2-40B4-BE49-F238E27FC236}">
                <a16:creationId xmlns:a16="http://schemas.microsoft.com/office/drawing/2014/main" id="{14617215-A0A2-4B10-BE4A-401010F074E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" r="2401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6EC80F-43A9-4089-B154-62BD7BF6C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1280159"/>
            <a:ext cx="5734974" cy="475665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Ionaire binding van speciaal type atomen.</a:t>
            </a:r>
          </a:p>
          <a:p>
            <a:r>
              <a:rPr lang="nl-NL" dirty="0">
                <a:solidFill>
                  <a:schemeClr val="bg1"/>
                </a:solidFill>
              </a:rPr>
              <a:t>Vrij bewegende elektronen.</a:t>
            </a:r>
          </a:p>
          <a:p>
            <a:r>
              <a:rPr lang="nl-NL" dirty="0">
                <a:solidFill>
                  <a:schemeClr val="bg1"/>
                </a:solidFill>
              </a:rPr>
              <a:t>Zorgen voor: goed hitte geleiden en glimmen van metalen.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8CA5964-8003-45E0-B930-2B3E3695C520}"/>
              </a:ext>
            </a:extLst>
          </p:cNvPr>
          <p:cNvSpPr/>
          <p:nvPr/>
        </p:nvSpPr>
        <p:spPr>
          <a:xfrm>
            <a:off x="0" y="6176963"/>
            <a:ext cx="4102962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3.1 elementen</a:t>
            </a:r>
            <a:endParaRPr lang="nl-N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CED4CE2-7881-41F7-A452-D31F5BFB3AF8}"/>
              </a:ext>
            </a:extLst>
          </p:cNvPr>
          <p:cNvSpPr/>
          <p:nvPr/>
        </p:nvSpPr>
        <p:spPr>
          <a:xfrm>
            <a:off x="4102963" y="6176973"/>
            <a:ext cx="3986074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3.2 elementen voor moleculen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CC8308E-8B53-4C0A-8049-0BE944A141C7}"/>
              </a:ext>
            </a:extLst>
          </p:cNvPr>
          <p:cNvSpPr/>
          <p:nvPr/>
        </p:nvSpPr>
        <p:spPr>
          <a:xfrm>
            <a:off x="8089037" y="6176973"/>
            <a:ext cx="4102963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3.3 leuke feitjes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95AD576-69A7-47A1-BEE5-156ED8127384}"/>
              </a:ext>
            </a:extLst>
          </p:cNvPr>
          <p:cNvSpPr txBox="1"/>
          <p:nvPr/>
        </p:nvSpPr>
        <p:spPr>
          <a:xfrm>
            <a:off x="213360" y="243840"/>
            <a:ext cx="573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Metaalbindingen</a:t>
            </a:r>
          </a:p>
        </p:txBody>
      </p:sp>
      <p:pic>
        <p:nvPicPr>
          <p:cNvPr id="11266" name="Picture 2" descr="metaalrooster">
            <a:extLst>
              <a:ext uri="{FF2B5EF4-FFF2-40B4-BE49-F238E27FC236}">
                <a16:creationId xmlns:a16="http://schemas.microsoft.com/office/drawing/2014/main" id="{CF12ED92-467F-4E0E-AA9B-ACDF64553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4" y="3532419"/>
            <a:ext cx="2338181" cy="25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863B328-94D6-4B2B-905A-0AF4B22CF068}"/>
              </a:ext>
            </a:extLst>
          </p:cNvPr>
          <p:cNvSpPr/>
          <p:nvPr/>
        </p:nvSpPr>
        <p:spPr>
          <a:xfrm>
            <a:off x="8089037" y="6176983"/>
            <a:ext cx="4102963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3.3 Leuke feitjes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B6DD9B40-D9BB-412A-8C1D-DDCC57342D89}"/>
              </a:ext>
            </a:extLst>
          </p:cNvPr>
          <p:cNvSpPr/>
          <p:nvPr/>
        </p:nvSpPr>
        <p:spPr>
          <a:xfrm>
            <a:off x="0" y="6176973"/>
            <a:ext cx="4102962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3.1 Elementen</a:t>
            </a:r>
            <a:endParaRPr lang="nl-NL" dirty="0">
              <a:solidFill>
                <a:schemeClr val="accent3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D4C1916-EE0C-4060-B0AE-9D6FC41D20C2}"/>
              </a:ext>
            </a:extLst>
          </p:cNvPr>
          <p:cNvSpPr/>
          <p:nvPr/>
        </p:nvSpPr>
        <p:spPr>
          <a:xfrm>
            <a:off x="4102962" y="6176973"/>
            <a:ext cx="3986074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3.2 Elementen voor moleculen</a:t>
            </a:r>
          </a:p>
        </p:txBody>
      </p:sp>
    </p:spTree>
    <p:extLst>
      <p:ext uri="{BB962C8B-B14F-4D97-AF65-F5344CB8AC3E}">
        <p14:creationId xmlns:p14="http://schemas.microsoft.com/office/powerpoint/2010/main" val="754408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haking electrons brings atoms to standstill | Ars Technica">
            <a:extLst>
              <a:ext uri="{FF2B5EF4-FFF2-40B4-BE49-F238E27FC236}">
                <a16:creationId xmlns:a16="http://schemas.microsoft.com/office/drawing/2014/main" id="{14617215-A0A2-4B10-BE4A-401010F074E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" r="2401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D46EC80F-43A9-4089-B154-62BD7BF6C3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8676" y="1280159"/>
                <a:ext cx="5927324" cy="475665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l-NL" dirty="0">
                    <a:solidFill>
                      <a:schemeClr val="bg1"/>
                    </a:solidFill>
                  </a:rPr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nl-NL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nl-NL" dirty="0">
                    <a:solidFill>
                      <a:schemeClr val="bg1"/>
                    </a:solidFill>
                  </a:rPr>
                  <a:t> (grootte suikerklontje) lucht bestaat uit 4.500.000.000.000.000.000 moleculen.</a:t>
                </a:r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D46EC80F-43A9-4089-B154-62BD7BF6C3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8676" y="1280159"/>
                <a:ext cx="5927324" cy="4756657"/>
              </a:xfrm>
              <a:blipFill>
                <a:blip r:embed="rId3"/>
                <a:stretch>
                  <a:fillRect l="-2160" t="-2051" r="-102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hoek 5">
            <a:extLst>
              <a:ext uri="{FF2B5EF4-FFF2-40B4-BE49-F238E27FC236}">
                <a16:creationId xmlns:a16="http://schemas.microsoft.com/office/drawing/2014/main" id="{08CA5964-8003-45E0-B930-2B3E3695C520}"/>
              </a:ext>
            </a:extLst>
          </p:cNvPr>
          <p:cNvSpPr/>
          <p:nvPr/>
        </p:nvSpPr>
        <p:spPr>
          <a:xfrm>
            <a:off x="0" y="6176963"/>
            <a:ext cx="4102962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3.1 elementen</a:t>
            </a:r>
            <a:endParaRPr lang="nl-N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CED4CE2-7881-41F7-A452-D31F5BFB3AF8}"/>
              </a:ext>
            </a:extLst>
          </p:cNvPr>
          <p:cNvSpPr/>
          <p:nvPr/>
        </p:nvSpPr>
        <p:spPr>
          <a:xfrm>
            <a:off x="4102963" y="6176973"/>
            <a:ext cx="3986074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3.2 elementen voor moleculen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CC8308E-8B53-4C0A-8049-0BE944A141C7}"/>
              </a:ext>
            </a:extLst>
          </p:cNvPr>
          <p:cNvSpPr/>
          <p:nvPr/>
        </p:nvSpPr>
        <p:spPr>
          <a:xfrm>
            <a:off x="8089037" y="6176973"/>
            <a:ext cx="4102963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3.3 leuke feitjes</a:t>
            </a:r>
          </a:p>
        </p:txBody>
      </p:sp>
      <p:pic>
        <p:nvPicPr>
          <p:cNvPr id="2050" name="Picture 2" descr="suikerklontje - WikiWoordenboek">
            <a:extLst>
              <a:ext uri="{FF2B5EF4-FFF2-40B4-BE49-F238E27FC236}">
                <a16:creationId xmlns:a16="http://schemas.microsoft.com/office/drawing/2014/main" id="{C29AE806-F857-40CC-A951-3426E6503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11" y="2965068"/>
            <a:ext cx="3482340" cy="232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6087AD9-E814-406C-8AAA-4DD4E9FB59E7}"/>
              </a:ext>
            </a:extLst>
          </p:cNvPr>
          <p:cNvSpPr/>
          <p:nvPr/>
        </p:nvSpPr>
        <p:spPr>
          <a:xfrm>
            <a:off x="0" y="6176973"/>
            <a:ext cx="4102962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3.1 Elementen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A9E4B48-F83F-4C82-9FA7-02B27B3C669D}"/>
              </a:ext>
            </a:extLst>
          </p:cNvPr>
          <p:cNvSpPr/>
          <p:nvPr/>
        </p:nvSpPr>
        <p:spPr>
          <a:xfrm>
            <a:off x="4102963" y="6176983"/>
            <a:ext cx="3986074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3.2 Elementen voor moleculen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D3E6543-3C2D-4B75-8B34-9477D5B0A9BA}"/>
              </a:ext>
            </a:extLst>
          </p:cNvPr>
          <p:cNvSpPr/>
          <p:nvPr/>
        </p:nvSpPr>
        <p:spPr>
          <a:xfrm>
            <a:off x="8089037" y="6176983"/>
            <a:ext cx="4102963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3.3 Leuke feitjes</a:t>
            </a:r>
          </a:p>
        </p:txBody>
      </p:sp>
    </p:spTree>
    <p:extLst>
      <p:ext uri="{BB962C8B-B14F-4D97-AF65-F5344CB8AC3E}">
        <p14:creationId xmlns:p14="http://schemas.microsoft.com/office/powerpoint/2010/main" val="3580904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haking electrons brings atoms to standstill | Ars Technica">
            <a:extLst>
              <a:ext uri="{FF2B5EF4-FFF2-40B4-BE49-F238E27FC236}">
                <a16:creationId xmlns:a16="http://schemas.microsoft.com/office/drawing/2014/main" id="{14617215-A0A2-4B10-BE4A-401010F074E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" r="2401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6EC80F-43A9-4089-B154-62BD7BF6C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1280159"/>
            <a:ext cx="5734974" cy="4756657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Verwijder alle ruimte tussen alle atomen waaruit jouw lichaam bestaat en elk persoon dat óóit geleefd heeft, past in een honkbal.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8CA5964-8003-45E0-B930-2B3E3695C520}"/>
              </a:ext>
            </a:extLst>
          </p:cNvPr>
          <p:cNvSpPr/>
          <p:nvPr/>
        </p:nvSpPr>
        <p:spPr>
          <a:xfrm>
            <a:off x="0" y="6176963"/>
            <a:ext cx="4102962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3.1 elementen</a:t>
            </a:r>
            <a:endParaRPr lang="nl-N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CED4CE2-7881-41F7-A452-D31F5BFB3AF8}"/>
              </a:ext>
            </a:extLst>
          </p:cNvPr>
          <p:cNvSpPr/>
          <p:nvPr/>
        </p:nvSpPr>
        <p:spPr>
          <a:xfrm>
            <a:off x="4102963" y="6176973"/>
            <a:ext cx="3986074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3.2 elementen voor moleculen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CC8308E-8B53-4C0A-8049-0BE944A141C7}"/>
              </a:ext>
            </a:extLst>
          </p:cNvPr>
          <p:cNvSpPr/>
          <p:nvPr/>
        </p:nvSpPr>
        <p:spPr>
          <a:xfrm>
            <a:off x="8089037" y="6176973"/>
            <a:ext cx="4102963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3.3 leuke feitjes</a:t>
            </a:r>
          </a:p>
        </p:txBody>
      </p:sp>
      <p:pic>
        <p:nvPicPr>
          <p:cNvPr id="3074" name="Picture 2" descr="Honkbal S28 – Klick-it">
            <a:extLst>
              <a:ext uri="{FF2B5EF4-FFF2-40B4-BE49-F238E27FC236}">
                <a16:creationId xmlns:a16="http://schemas.microsoft.com/office/drawing/2014/main" id="{241BD5E6-D2F8-4B4F-BC88-32AA7FB6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97" y="323272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D2858A1B-6ADC-4D97-AC41-76BA48DA89E8}"/>
              </a:ext>
            </a:extLst>
          </p:cNvPr>
          <p:cNvSpPr/>
          <p:nvPr/>
        </p:nvSpPr>
        <p:spPr>
          <a:xfrm>
            <a:off x="4102963" y="6176983"/>
            <a:ext cx="3986074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3.2 Elementen voor molecule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108313E-A05B-44C9-8AC6-83D6B7ACC2CE}"/>
              </a:ext>
            </a:extLst>
          </p:cNvPr>
          <p:cNvSpPr/>
          <p:nvPr/>
        </p:nvSpPr>
        <p:spPr>
          <a:xfrm>
            <a:off x="0" y="6176973"/>
            <a:ext cx="4102962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3.1 Elementen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9F77B02B-6389-4982-A09C-0CDC0EE3279C}"/>
              </a:ext>
            </a:extLst>
          </p:cNvPr>
          <p:cNvSpPr/>
          <p:nvPr/>
        </p:nvSpPr>
        <p:spPr>
          <a:xfrm>
            <a:off x="4102963" y="6176983"/>
            <a:ext cx="3986074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3.2 Elementen voor moleculen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48325B10-7566-403F-922F-06B37FD97F2B}"/>
              </a:ext>
            </a:extLst>
          </p:cNvPr>
          <p:cNvSpPr/>
          <p:nvPr/>
        </p:nvSpPr>
        <p:spPr>
          <a:xfrm>
            <a:off x="8089037" y="6176983"/>
            <a:ext cx="4102963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3.3 Leuke feitjes</a:t>
            </a:r>
          </a:p>
        </p:txBody>
      </p:sp>
    </p:spTree>
    <p:extLst>
      <p:ext uri="{BB962C8B-B14F-4D97-AF65-F5344CB8AC3E}">
        <p14:creationId xmlns:p14="http://schemas.microsoft.com/office/powerpoint/2010/main" val="279966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haking electrons brings atoms to standstill | Ars Technica">
            <a:extLst>
              <a:ext uri="{FF2B5EF4-FFF2-40B4-BE49-F238E27FC236}">
                <a16:creationId xmlns:a16="http://schemas.microsoft.com/office/drawing/2014/main" id="{14617215-A0A2-4B10-BE4A-401010F074E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" r="2401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6EC80F-43A9-4089-B154-62BD7BF6C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1280159"/>
            <a:ext cx="5734974" cy="4756657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‘We are </a:t>
            </a:r>
            <a:r>
              <a:rPr lang="nl-NL" dirty="0" err="1">
                <a:solidFill>
                  <a:schemeClr val="bg1"/>
                </a:solidFill>
              </a:rPr>
              <a:t>all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just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stardust</a:t>
            </a:r>
            <a:r>
              <a:rPr lang="nl-NL" dirty="0">
                <a:solidFill>
                  <a:schemeClr val="bg1"/>
                </a:solidFill>
              </a:rPr>
              <a:t>’ – Carl </a:t>
            </a:r>
            <a:r>
              <a:rPr lang="nl-NL" dirty="0" err="1">
                <a:solidFill>
                  <a:schemeClr val="bg1"/>
                </a:solidFill>
              </a:rPr>
              <a:t>Sagan</a:t>
            </a:r>
            <a:r>
              <a:rPr lang="nl-NL" dirty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Alle atomen die nu in jouw lichaam zitten, waren ooit sterren.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8CA5964-8003-45E0-B930-2B3E3695C520}"/>
              </a:ext>
            </a:extLst>
          </p:cNvPr>
          <p:cNvSpPr/>
          <p:nvPr/>
        </p:nvSpPr>
        <p:spPr>
          <a:xfrm>
            <a:off x="0" y="6176963"/>
            <a:ext cx="4102962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3.1 elementen</a:t>
            </a:r>
            <a:endParaRPr lang="nl-N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CED4CE2-7881-41F7-A452-D31F5BFB3AF8}"/>
              </a:ext>
            </a:extLst>
          </p:cNvPr>
          <p:cNvSpPr/>
          <p:nvPr/>
        </p:nvSpPr>
        <p:spPr>
          <a:xfrm>
            <a:off x="4102963" y="6176973"/>
            <a:ext cx="3986074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3.2 elementen voor moleculen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CC8308E-8B53-4C0A-8049-0BE944A141C7}"/>
              </a:ext>
            </a:extLst>
          </p:cNvPr>
          <p:cNvSpPr/>
          <p:nvPr/>
        </p:nvSpPr>
        <p:spPr>
          <a:xfrm>
            <a:off x="8089037" y="6176973"/>
            <a:ext cx="4102963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3.3 leuke feitjes</a:t>
            </a:r>
          </a:p>
        </p:txBody>
      </p:sp>
      <p:pic>
        <p:nvPicPr>
          <p:cNvPr id="4098" name="Picture 2" descr="Star sky photoshop brushes free download">
            <a:extLst>
              <a:ext uri="{FF2B5EF4-FFF2-40B4-BE49-F238E27FC236}">
                <a16:creationId xmlns:a16="http://schemas.microsoft.com/office/drawing/2014/main" id="{31CA3EBB-3AEA-4457-85B3-D52DB1229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6" y="3429000"/>
            <a:ext cx="3059760" cy="245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8A2337D4-2339-4F7F-B9D4-E62293A08AF1}"/>
              </a:ext>
            </a:extLst>
          </p:cNvPr>
          <p:cNvSpPr/>
          <p:nvPr/>
        </p:nvSpPr>
        <p:spPr>
          <a:xfrm>
            <a:off x="0" y="6176973"/>
            <a:ext cx="4102962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3.1 Elementen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37EEF776-CC64-4AA4-ACD4-C4B75A175E26}"/>
              </a:ext>
            </a:extLst>
          </p:cNvPr>
          <p:cNvSpPr/>
          <p:nvPr/>
        </p:nvSpPr>
        <p:spPr>
          <a:xfrm>
            <a:off x="4102963" y="6176983"/>
            <a:ext cx="3986074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3.2 Elementen voor moleculen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B1F7882C-1352-4375-89A4-3A62E6A32A61}"/>
              </a:ext>
            </a:extLst>
          </p:cNvPr>
          <p:cNvSpPr/>
          <p:nvPr/>
        </p:nvSpPr>
        <p:spPr>
          <a:xfrm>
            <a:off x="8089037" y="6176983"/>
            <a:ext cx="4102963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3.3 Leuke feitjes</a:t>
            </a:r>
          </a:p>
        </p:txBody>
      </p:sp>
    </p:spTree>
    <p:extLst>
      <p:ext uri="{BB962C8B-B14F-4D97-AF65-F5344CB8AC3E}">
        <p14:creationId xmlns:p14="http://schemas.microsoft.com/office/powerpoint/2010/main" val="1192844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haking electrons brings atoms to standstill | Ars Technica">
            <a:extLst>
              <a:ext uri="{FF2B5EF4-FFF2-40B4-BE49-F238E27FC236}">
                <a16:creationId xmlns:a16="http://schemas.microsoft.com/office/drawing/2014/main" id="{14617215-A0A2-4B10-BE4A-401010F074E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" r="2401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D46EC80F-43A9-4089-B154-62BD7BF6C3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8676" y="1280159"/>
                <a:ext cx="5734974" cy="475665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l-NL" dirty="0">
                    <a:solidFill>
                      <a:schemeClr val="bg1"/>
                    </a:solidFill>
                  </a:rPr>
                  <a:t>Statistisch gezien: minstens één molecuul van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l-NL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nl-NL" dirty="0">
                    <a:solidFill>
                      <a:schemeClr val="bg1"/>
                    </a:solidFill>
                  </a:rPr>
                  <a:t> uit élk glas water wat je ooit gedronken hebt, is door een dinosaurus gegaan.</a:t>
                </a:r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D46EC80F-43A9-4089-B154-62BD7BF6C3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8676" y="1280159"/>
                <a:ext cx="5734974" cy="4756657"/>
              </a:xfrm>
              <a:blipFill>
                <a:blip r:embed="rId3"/>
                <a:stretch>
                  <a:fillRect l="-2234" t="-205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hoek 5">
            <a:extLst>
              <a:ext uri="{FF2B5EF4-FFF2-40B4-BE49-F238E27FC236}">
                <a16:creationId xmlns:a16="http://schemas.microsoft.com/office/drawing/2014/main" id="{08CA5964-8003-45E0-B930-2B3E3695C520}"/>
              </a:ext>
            </a:extLst>
          </p:cNvPr>
          <p:cNvSpPr/>
          <p:nvPr/>
        </p:nvSpPr>
        <p:spPr>
          <a:xfrm>
            <a:off x="0" y="6176963"/>
            <a:ext cx="4102962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3.1 elementen</a:t>
            </a:r>
            <a:endParaRPr lang="nl-N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CED4CE2-7881-41F7-A452-D31F5BFB3AF8}"/>
              </a:ext>
            </a:extLst>
          </p:cNvPr>
          <p:cNvSpPr/>
          <p:nvPr/>
        </p:nvSpPr>
        <p:spPr>
          <a:xfrm>
            <a:off x="4102963" y="6176973"/>
            <a:ext cx="3986074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3.2 elementen voor moleculen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CC8308E-8B53-4C0A-8049-0BE944A141C7}"/>
              </a:ext>
            </a:extLst>
          </p:cNvPr>
          <p:cNvSpPr/>
          <p:nvPr/>
        </p:nvSpPr>
        <p:spPr>
          <a:xfrm>
            <a:off x="8089037" y="6176973"/>
            <a:ext cx="4102963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3.3 leuke feitjes</a:t>
            </a:r>
          </a:p>
        </p:txBody>
      </p:sp>
      <p:pic>
        <p:nvPicPr>
          <p:cNvPr id="5122" name="Picture 2" descr="DinoWorld T-Rex dinosaurus met geluid - 57 cm">
            <a:extLst>
              <a:ext uri="{FF2B5EF4-FFF2-40B4-BE49-F238E27FC236}">
                <a16:creationId xmlns:a16="http://schemas.microsoft.com/office/drawing/2014/main" id="{A096B07A-BC93-4887-AFBD-4403961FD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6" y="3164035"/>
            <a:ext cx="2462640" cy="246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2C466165-BDBA-49DB-8FCE-4C904C716044}"/>
              </a:ext>
            </a:extLst>
          </p:cNvPr>
          <p:cNvSpPr/>
          <p:nvPr/>
        </p:nvSpPr>
        <p:spPr>
          <a:xfrm>
            <a:off x="0" y="6176973"/>
            <a:ext cx="4102962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3.1 Elementen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BBFCE3F4-6E79-41CD-B6E7-4A1936CF8CE6}"/>
              </a:ext>
            </a:extLst>
          </p:cNvPr>
          <p:cNvSpPr/>
          <p:nvPr/>
        </p:nvSpPr>
        <p:spPr>
          <a:xfrm>
            <a:off x="4102963" y="6176983"/>
            <a:ext cx="3986074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3.2 Elementen voor moleculen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54056D91-9B92-43BE-98F1-39717E0434D4}"/>
              </a:ext>
            </a:extLst>
          </p:cNvPr>
          <p:cNvSpPr/>
          <p:nvPr/>
        </p:nvSpPr>
        <p:spPr>
          <a:xfrm>
            <a:off x="8089037" y="6176983"/>
            <a:ext cx="4102963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3.3 Leuke feitjes</a:t>
            </a:r>
          </a:p>
        </p:txBody>
      </p:sp>
    </p:spTree>
    <p:extLst>
      <p:ext uri="{BB962C8B-B14F-4D97-AF65-F5344CB8AC3E}">
        <p14:creationId xmlns:p14="http://schemas.microsoft.com/office/powerpoint/2010/main" val="2921941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haking electrons brings atoms to standstill | Ars Technica">
            <a:extLst>
              <a:ext uri="{FF2B5EF4-FFF2-40B4-BE49-F238E27FC236}">
                <a16:creationId xmlns:a16="http://schemas.microsoft.com/office/drawing/2014/main" id="{14617215-A0A2-4B10-BE4A-401010F074E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" r="2401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6EC80F-43A9-4089-B154-62BD7BF6C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1280159"/>
            <a:ext cx="5734974" cy="4756657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In een glas water zitten </a:t>
            </a:r>
            <a:r>
              <a:rPr lang="nl-NL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nl-NL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24</a:t>
            </a:r>
            <a:r>
              <a:rPr lang="nl-NL" dirty="0">
                <a:solidFill>
                  <a:schemeClr val="bg1"/>
                </a:solidFill>
              </a:rPr>
              <a:t> moleculen water. 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Dat zijn meer moleculen in een glas water, dan dat er glazen water uit alle oceanen &amp; zeeën kunnen worden gehaald.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8CA5964-8003-45E0-B930-2B3E3695C520}"/>
              </a:ext>
            </a:extLst>
          </p:cNvPr>
          <p:cNvSpPr/>
          <p:nvPr/>
        </p:nvSpPr>
        <p:spPr>
          <a:xfrm>
            <a:off x="0" y="6176963"/>
            <a:ext cx="4102962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3.1 elementen</a:t>
            </a:r>
            <a:endParaRPr lang="nl-N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CED4CE2-7881-41F7-A452-D31F5BFB3AF8}"/>
              </a:ext>
            </a:extLst>
          </p:cNvPr>
          <p:cNvSpPr/>
          <p:nvPr/>
        </p:nvSpPr>
        <p:spPr>
          <a:xfrm>
            <a:off x="4102963" y="6176973"/>
            <a:ext cx="3986074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3.2 elementen voor moleculen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CC8308E-8B53-4C0A-8049-0BE944A141C7}"/>
              </a:ext>
            </a:extLst>
          </p:cNvPr>
          <p:cNvSpPr/>
          <p:nvPr/>
        </p:nvSpPr>
        <p:spPr>
          <a:xfrm>
            <a:off x="8089037" y="6176973"/>
            <a:ext cx="4102963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3.3 leuke feitjes</a:t>
            </a:r>
          </a:p>
        </p:txBody>
      </p:sp>
      <p:pic>
        <p:nvPicPr>
          <p:cNvPr id="6148" name="Picture 4" descr="Wereldbol Afrika 546 | Kaarten en Atlassen.nl">
            <a:extLst>
              <a:ext uri="{FF2B5EF4-FFF2-40B4-BE49-F238E27FC236}">
                <a16:creationId xmlns:a16="http://schemas.microsoft.com/office/drawing/2014/main" id="{CC4526BD-8A58-420C-B0F7-DBC8FF6A6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035" y="4026634"/>
            <a:ext cx="2080255" cy="208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E218F360-AE07-4888-BA34-83AC5599FE82}"/>
              </a:ext>
            </a:extLst>
          </p:cNvPr>
          <p:cNvSpPr/>
          <p:nvPr/>
        </p:nvSpPr>
        <p:spPr>
          <a:xfrm>
            <a:off x="0" y="6176973"/>
            <a:ext cx="4102962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3.1 Elementen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3E96EC1F-7697-475A-A454-C9FB032591CD}"/>
              </a:ext>
            </a:extLst>
          </p:cNvPr>
          <p:cNvSpPr/>
          <p:nvPr/>
        </p:nvSpPr>
        <p:spPr>
          <a:xfrm>
            <a:off x="4102963" y="6176983"/>
            <a:ext cx="3986074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3.2 Elementen voor moleculen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AC84DFB8-FCBF-4609-8D9D-2B0BBC659B4F}"/>
              </a:ext>
            </a:extLst>
          </p:cNvPr>
          <p:cNvSpPr/>
          <p:nvPr/>
        </p:nvSpPr>
        <p:spPr>
          <a:xfrm>
            <a:off x="8089037" y="6176983"/>
            <a:ext cx="4102963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3.3 Leuke feitjes</a:t>
            </a:r>
          </a:p>
        </p:txBody>
      </p:sp>
    </p:spTree>
    <p:extLst>
      <p:ext uri="{BB962C8B-B14F-4D97-AF65-F5344CB8AC3E}">
        <p14:creationId xmlns:p14="http://schemas.microsoft.com/office/powerpoint/2010/main" val="1277128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haking electrons brings atoms to standstill | Ars Technica">
            <a:extLst>
              <a:ext uri="{FF2B5EF4-FFF2-40B4-BE49-F238E27FC236}">
                <a16:creationId xmlns:a16="http://schemas.microsoft.com/office/drawing/2014/main" id="{14617215-A0A2-4B10-BE4A-401010F074E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" r="2401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6EC80F-43A9-4089-B154-62BD7BF6C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1280159"/>
            <a:ext cx="5734974" cy="4756657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“Een atoom in een plas water, is als een mug in de oceaan.”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8CA5964-8003-45E0-B930-2B3E3695C520}"/>
              </a:ext>
            </a:extLst>
          </p:cNvPr>
          <p:cNvSpPr/>
          <p:nvPr/>
        </p:nvSpPr>
        <p:spPr>
          <a:xfrm>
            <a:off x="0" y="6176963"/>
            <a:ext cx="4102962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3.1 elementen</a:t>
            </a:r>
            <a:endParaRPr lang="nl-N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CED4CE2-7881-41F7-A452-D31F5BFB3AF8}"/>
              </a:ext>
            </a:extLst>
          </p:cNvPr>
          <p:cNvSpPr/>
          <p:nvPr/>
        </p:nvSpPr>
        <p:spPr>
          <a:xfrm>
            <a:off x="4102963" y="6176973"/>
            <a:ext cx="3986074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3.2 elementen voor moleculen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CC8308E-8B53-4C0A-8049-0BE944A141C7}"/>
              </a:ext>
            </a:extLst>
          </p:cNvPr>
          <p:cNvSpPr/>
          <p:nvPr/>
        </p:nvSpPr>
        <p:spPr>
          <a:xfrm>
            <a:off x="8089037" y="6176973"/>
            <a:ext cx="4102963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3.3 leuke feitjes</a:t>
            </a:r>
          </a:p>
        </p:txBody>
      </p:sp>
      <p:pic>
        <p:nvPicPr>
          <p:cNvPr id="2" name="Picture 2" descr="Boottragedie op Middellandse Zee ergste van het jaar - UNHCR Nederland">
            <a:extLst>
              <a:ext uri="{FF2B5EF4-FFF2-40B4-BE49-F238E27FC236}">
                <a16:creationId xmlns:a16="http://schemas.microsoft.com/office/drawing/2014/main" id="{1B0B66A1-A897-4B77-A7B7-C6345160C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9" y="3400276"/>
            <a:ext cx="2902803" cy="193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Mug insect cartoon afbeelding | Premium Vector">
            <a:extLst>
              <a:ext uri="{FF2B5EF4-FFF2-40B4-BE49-F238E27FC236}">
                <a16:creationId xmlns:a16="http://schemas.microsoft.com/office/drawing/2014/main" id="{B81DB5B4-62D0-4438-8332-C56E729B5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163" y="3400277"/>
            <a:ext cx="2804802" cy="193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13FDF848-4DCA-485B-86ED-F0735AFBF418}"/>
              </a:ext>
            </a:extLst>
          </p:cNvPr>
          <p:cNvSpPr/>
          <p:nvPr/>
        </p:nvSpPr>
        <p:spPr>
          <a:xfrm>
            <a:off x="0" y="6176973"/>
            <a:ext cx="4102962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3.1 Elementen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45A31A36-49FE-49BA-9DEC-56DC4EFB5EDE}"/>
              </a:ext>
            </a:extLst>
          </p:cNvPr>
          <p:cNvSpPr/>
          <p:nvPr/>
        </p:nvSpPr>
        <p:spPr>
          <a:xfrm>
            <a:off x="4102963" y="6176983"/>
            <a:ext cx="3986074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3.2 Elementen voor moleculen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452E0A22-AD8E-440E-9467-D8ADC111E20D}"/>
              </a:ext>
            </a:extLst>
          </p:cNvPr>
          <p:cNvSpPr/>
          <p:nvPr/>
        </p:nvSpPr>
        <p:spPr>
          <a:xfrm>
            <a:off x="8089037" y="6176983"/>
            <a:ext cx="4102963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3.3 Leuke feitjes</a:t>
            </a:r>
          </a:p>
        </p:txBody>
      </p:sp>
    </p:spTree>
    <p:extLst>
      <p:ext uri="{BB962C8B-B14F-4D97-AF65-F5344CB8AC3E}">
        <p14:creationId xmlns:p14="http://schemas.microsoft.com/office/powerpoint/2010/main" val="3181321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C4A49A-286D-440E-9339-B81495584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3" y="1422400"/>
            <a:ext cx="4505552" cy="2387600"/>
          </a:xfrm>
        </p:spPr>
        <p:txBody>
          <a:bodyPr>
            <a:normAutofit/>
          </a:bodyPr>
          <a:lstStyle/>
          <a:p>
            <a:pPr algn="l"/>
            <a:r>
              <a:rPr lang="nl-NL" sz="5000">
                <a:solidFill>
                  <a:schemeClr val="bg1"/>
                </a:solidFill>
              </a:rPr>
              <a:t>Zelf aan de slag!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294" name="Picture 6" descr="Zijn er nu meer moleculen op aarde dan vroeger? – Peter Teffer">
            <a:extLst>
              <a:ext uri="{FF2B5EF4-FFF2-40B4-BE49-F238E27FC236}">
                <a16:creationId xmlns:a16="http://schemas.microsoft.com/office/drawing/2014/main" id="{E8ADF8D9-91DE-48B2-8552-5BCBFE9F3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9805" y="2867698"/>
            <a:ext cx="3408121" cy="299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Shaking electrons brings atoms to standstill | Ars Technica">
            <a:extLst>
              <a:ext uri="{FF2B5EF4-FFF2-40B4-BE49-F238E27FC236}">
                <a16:creationId xmlns:a16="http://schemas.microsoft.com/office/drawing/2014/main" id="{0CD24776-F8D0-49FE-AF62-920AFFDBFB6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" r="24018"/>
          <a:stretch/>
        </p:blipFill>
        <p:spPr bwMode="auto">
          <a:xfrm>
            <a:off x="5756393" y="767592"/>
            <a:ext cx="3105975" cy="2457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55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haking electrons brings atoms to standstill | Ars Technica">
            <a:extLst>
              <a:ext uri="{FF2B5EF4-FFF2-40B4-BE49-F238E27FC236}">
                <a16:creationId xmlns:a16="http://schemas.microsoft.com/office/drawing/2014/main" id="{14617215-A0A2-4B10-BE4A-401010F074E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" r="2401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6EC80F-43A9-4089-B154-62BD7BF6C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1280159"/>
            <a:ext cx="5734974" cy="475665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Allerkleinste deeltje.</a:t>
            </a:r>
          </a:p>
          <a:p>
            <a:r>
              <a:rPr lang="nl-NL" dirty="0">
                <a:solidFill>
                  <a:schemeClr val="bg1"/>
                </a:solidFill>
              </a:rPr>
              <a:t>Elementen bestaan uit één type atoom.</a:t>
            </a:r>
          </a:p>
          <a:p>
            <a:r>
              <a:rPr lang="nl-NL" dirty="0">
                <a:solidFill>
                  <a:schemeClr val="bg1"/>
                </a:solidFill>
              </a:rPr>
              <a:t>Bestaan uit: protonen, neutronen en elektronen.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Voorbeeld: zuurstof bestaat uit zuurstofatomen.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8CA5964-8003-45E0-B930-2B3E3695C520}"/>
              </a:ext>
            </a:extLst>
          </p:cNvPr>
          <p:cNvSpPr/>
          <p:nvPr/>
        </p:nvSpPr>
        <p:spPr>
          <a:xfrm>
            <a:off x="0" y="6176963"/>
            <a:ext cx="4102962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3.1 Elementen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CED4CE2-7881-41F7-A452-D31F5BFB3AF8}"/>
              </a:ext>
            </a:extLst>
          </p:cNvPr>
          <p:cNvSpPr/>
          <p:nvPr/>
        </p:nvSpPr>
        <p:spPr>
          <a:xfrm>
            <a:off x="4102963" y="6176973"/>
            <a:ext cx="3986074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3.2 Elementen voor moleculen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CC8308E-8B53-4C0A-8049-0BE944A141C7}"/>
              </a:ext>
            </a:extLst>
          </p:cNvPr>
          <p:cNvSpPr/>
          <p:nvPr/>
        </p:nvSpPr>
        <p:spPr>
          <a:xfrm>
            <a:off x="8089037" y="6176973"/>
            <a:ext cx="4102963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3.3 Leuke feitjes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95AD576-69A7-47A1-BEE5-156ED8127384}"/>
              </a:ext>
            </a:extLst>
          </p:cNvPr>
          <p:cNvSpPr txBox="1"/>
          <p:nvPr/>
        </p:nvSpPr>
        <p:spPr>
          <a:xfrm>
            <a:off x="213360" y="243840"/>
            <a:ext cx="573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Atoom</a:t>
            </a:r>
          </a:p>
        </p:txBody>
      </p:sp>
    </p:spTree>
    <p:extLst>
      <p:ext uri="{BB962C8B-B14F-4D97-AF65-F5344CB8AC3E}">
        <p14:creationId xmlns:p14="http://schemas.microsoft.com/office/powerpoint/2010/main" val="2743633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haking electrons brings atoms to standstill | Ars Technica">
            <a:extLst>
              <a:ext uri="{FF2B5EF4-FFF2-40B4-BE49-F238E27FC236}">
                <a16:creationId xmlns:a16="http://schemas.microsoft.com/office/drawing/2014/main" id="{14617215-A0A2-4B10-BE4A-401010F074E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" r="2401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6EC80F-43A9-4089-B154-62BD7BF6C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1280159"/>
            <a:ext cx="5734974" cy="475665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Positief geladen.</a:t>
            </a:r>
          </a:p>
          <a:p>
            <a:r>
              <a:rPr lang="nl-NL" dirty="0">
                <a:solidFill>
                  <a:schemeClr val="bg1"/>
                </a:solidFill>
              </a:rPr>
              <a:t>Atomisch nummer. </a:t>
            </a:r>
          </a:p>
          <a:p>
            <a:r>
              <a:rPr lang="nl-NL" dirty="0">
                <a:solidFill>
                  <a:schemeClr val="bg1"/>
                </a:solidFill>
              </a:rPr>
              <a:t>In de kern.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8CA5964-8003-45E0-B930-2B3E3695C520}"/>
              </a:ext>
            </a:extLst>
          </p:cNvPr>
          <p:cNvSpPr/>
          <p:nvPr/>
        </p:nvSpPr>
        <p:spPr>
          <a:xfrm>
            <a:off x="0" y="6176963"/>
            <a:ext cx="4102962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3.1 elementen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CED4CE2-7881-41F7-A452-D31F5BFB3AF8}"/>
              </a:ext>
            </a:extLst>
          </p:cNvPr>
          <p:cNvSpPr/>
          <p:nvPr/>
        </p:nvSpPr>
        <p:spPr>
          <a:xfrm>
            <a:off x="4102963" y="6176973"/>
            <a:ext cx="3986074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3.2 elementen voor moleculen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CC8308E-8B53-4C0A-8049-0BE944A141C7}"/>
              </a:ext>
            </a:extLst>
          </p:cNvPr>
          <p:cNvSpPr/>
          <p:nvPr/>
        </p:nvSpPr>
        <p:spPr>
          <a:xfrm>
            <a:off x="8089037" y="6176973"/>
            <a:ext cx="4102963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3.3 leuke feitjes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95AD576-69A7-47A1-BEE5-156ED8127384}"/>
              </a:ext>
            </a:extLst>
          </p:cNvPr>
          <p:cNvSpPr txBox="1"/>
          <p:nvPr/>
        </p:nvSpPr>
        <p:spPr>
          <a:xfrm>
            <a:off x="213360" y="243840"/>
            <a:ext cx="573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Protonen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108E65C-317C-4928-86A3-2F9C4B0E4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87" y="2785979"/>
            <a:ext cx="3837675" cy="3249584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9C2C671-00D6-4F78-9663-62B7D62E7E11}"/>
              </a:ext>
            </a:extLst>
          </p:cNvPr>
          <p:cNvSpPr/>
          <p:nvPr/>
        </p:nvSpPr>
        <p:spPr>
          <a:xfrm>
            <a:off x="0" y="6176973"/>
            <a:ext cx="4102962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3.1 Elementen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891B2D7-9365-44AC-9114-83DD8A2D390B}"/>
              </a:ext>
            </a:extLst>
          </p:cNvPr>
          <p:cNvSpPr/>
          <p:nvPr/>
        </p:nvSpPr>
        <p:spPr>
          <a:xfrm>
            <a:off x="4102963" y="6176983"/>
            <a:ext cx="3986074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3.2 Elementen voor moleculen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F6328FF-3463-4F42-86D2-246E20276F24}"/>
              </a:ext>
            </a:extLst>
          </p:cNvPr>
          <p:cNvSpPr/>
          <p:nvPr/>
        </p:nvSpPr>
        <p:spPr>
          <a:xfrm>
            <a:off x="8089037" y="6176983"/>
            <a:ext cx="4102963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3.3 Leuke feitjes</a:t>
            </a:r>
          </a:p>
        </p:txBody>
      </p:sp>
    </p:spTree>
    <p:extLst>
      <p:ext uri="{BB962C8B-B14F-4D97-AF65-F5344CB8AC3E}">
        <p14:creationId xmlns:p14="http://schemas.microsoft.com/office/powerpoint/2010/main" val="34380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haking electrons brings atoms to standstill | Ars Technica">
            <a:extLst>
              <a:ext uri="{FF2B5EF4-FFF2-40B4-BE49-F238E27FC236}">
                <a16:creationId xmlns:a16="http://schemas.microsoft.com/office/drawing/2014/main" id="{14617215-A0A2-4B10-BE4A-401010F074E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" r="2401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6EC80F-43A9-4089-B154-62BD7BF6C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1280159"/>
            <a:ext cx="5734974" cy="475665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Neutraal (niet) geladen.</a:t>
            </a:r>
          </a:p>
          <a:p>
            <a:r>
              <a:rPr lang="nl-NL" dirty="0">
                <a:solidFill>
                  <a:schemeClr val="bg1"/>
                </a:solidFill>
              </a:rPr>
              <a:t>In de kern.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8CA5964-8003-45E0-B930-2B3E3695C520}"/>
              </a:ext>
            </a:extLst>
          </p:cNvPr>
          <p:cNvSpPr/>
          <p:nvPr/>
        </p:nvSpPr>
        <p:spPr>
          <a:xfrm>
            <a:off x="0" y="6176963"/>
            <a:ext cx="4102962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3.1 elementen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CED4CE2-7881-41F7-A452-D31F5BFB3AF8}"/>
              </a:ext>
            </a:extLst>
          </p:cNvPr>
          <p:cNvSpPr/>
          <p:nvPr/>
        </p:nvSpPr>
        <p:spPr>
          <a:xfrm>
            <a:off x="4102963" y="6176973"/>
            <a:ext cx="3986074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3.2 elementen voor moleculen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CC8308E-8B53-4C0A-8049-0BE944A141C7}"/>
              </a:ext>
            </a:extLst>
          </p:cNvPr>
          <p:cNvSpPr/>
          <p:nvPr/>
        </p:nvSpPr>
        <p:spPr>
          <a:xfrm>
            <a:off x="8089037" y="6176973"/>
            <a:ext cx="4102963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3.3 leuke feitjes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95AD576-69A7-47A1-BEE5-156ED8127384}"/>
              </a:ext>
            </a:extLst>
          </p:cNvPr>
          <p:cNvSpPr txBox="1"/>
          <p:nvPr/>
        </p:nvSpPr>
        <p:spPr>
          <a:xfrm>
            <a:off x="213360" y="243840"/>
            <a:ext cx="573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Neutronen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94EC42E-3C76-493B-85DF-6DFC1B77E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87" y="2785979"/>
            <a:ext cx="3837675" cy="3249584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F4F0AEE7-8983-4A0B-8013-56CBF982A3B8}"/>
              </a:ext>
            </a:extLst>
          </p:cNvPr>
          <p:cNvSpPr/>
          <p:nvPr/>
        </p:nvSpPr>
        <p:spPr>
          <a:xfrm>
            <a:off x="0" y="6175710"/>
            <a:ext cx="4102962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3.1 Elementen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1106F78-EE67-4C26-BCC9-56D2C7136CFA}"/>
              </a:ext>
            </a:extLst>
          </p:cNvPr>
          <p:cNvSpPr/>
          <p:nvPr/>
        </p:nvSpPr>
        <p:spPr>
          <a:xfrm>
            <a:off x="4102963" y="6175720"/>
            <a:ext cx="3986074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3.2 Elementen voor moleculen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FFEF5B3-3553-4C02-9450-961752882BA4}"/>
              </a:ext>
            </a:extLst>
          </p:cNvPr>
          <p:cNvSpPr/>
          <p:nvPr/>
        </p:nvSpPr>
        <p:spPr>
          <a:xfrm>
            <a:off x="8089037" y="6175720"/>
            <a:ext cx="4102963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3.3 Leuke feitjes</a:t>
            </a:r>
          </a:p>
        </p:txBody>
      </p:sp>
    </p:spTree>
    <p:extLst>
      <p:ext uri="{BB962C8B-B14F-4D97-AF65-F5344CB8AC3E}">
        <p14:creationId xmlns:p14="http://schemas.microsoft.com/office/powerpoint/2010/main" val="30272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haking electrons brings atoms to standstill | Ars Technica">
            <a:extLst>
              <a:ext uri="{FF2B5EF4-FFF2-40B4-BE49-F238E27FC236}">
                <a16:creationId xmlns:a16="http://schemas.microsoft.com/office/drawing/2014/main" id="{14617215-A0A2-4B10-BE4A-401010F074E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" r="2401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6EC80F-43A9-4089-B154-62BD7BF6C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1280159"/>
            <a:ext cx="5734974" cy="475665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Negatief geladen.</a:t>
            </a:r>
          </a:p>
          <a:p>
            <a:r>
              <a:rPr lang="nl-NL" dirty="0">
                <a:solidFill>
                  <a:schemeClr val="bg1"/>
                </a:solidFill>
              </a:rPr>
              <a:t>In de schillen (banen rondom kern).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8CA5964-8003-45E0-B930-2B3E3695C520}"/>
              </a:ext>
            </a:extLst>
          </p:cNvPr>
          <p:cNvSpPr/>
          <p:nvPr/>
        </p:nvSpPr>
        <p:spPr>
          <a:xfrm>
            <a:off x="0" y="6176963"/>
            <a:ext cx="4102962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3.1 elementen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CED4CE2-7881-41F7-A452-D31F5BFB3AF8}"/>
              </a:ext>
            </a:extLst>
          </p:cNvPr>
          <p:cNvSpPr/>
          <p:nvPr/>
        </p:nvSpPr>
        <p:spPr>
          <a:xfrm>
            <a:off x="4102963" y="6176973"/>
            <a:ext cx="3986074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3.2 elementen voor moleculen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CC8308E-8B53-4C0A-8049-0BE944A141C7}"/>
              </a:ext>
            </a:extLst>
          </p:cNvPr>
          <p:cNvSpPr/>
          <p:nvPr/>
        </p:nvSpPr>
        <p:spPr>
          <a:xfrm>
            <a:off x="8089037" y="6176973"/>
            <a:ext cx="4102963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3.3 leuke feitjes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95AD576-69A7-47A1-BEE5-156ED8127384}"/>
              </a:ext>
            </a:extLst>
          </p:cNvPr>
          <p:cNvSpPr txBox="1"/>
          <p:nvPr/>
        </p:nvSpPr>
        <p:spPr>
          <a:xfrm>
            <a:off x="213360" y="243840"/>
            <a:ext cx="573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Elektronen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84AFB58-1126-4709-8935-26EBAD071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87" y="2785979"/>
            <a:ext cx="3837675" cy="3249584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C3E45E40-61CE-4FEF-A5CF-F2D51248585B}"/>
              </a:ext>
            </a:extLst>
          </p:cNvPr>
          <p:cNvSpPr/>
          <p:nvPr/>
        </p:nvSpPr>
        <p:spPr>
          <a:xfrm>
            <a:off x="0" y="6175710"/>
            <a:ext cx="4102962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3.1 Elementen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C6FBA80-ADF6-4263-BBF3-ECC3A3ABE356}"/>
              </a:ext>
            </a:extLst>
          </p:cNvPr>
          <p:cNvSpPr/>
          <p:nvPr/>
        </p:nvSpPr>
        <p:spPr>
          <a:xfrm>
            <a:off x="4102963" y="6175720"/>
            <a:ext cx="3986074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3.2 Elementen voor moleculen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27B352B0-42D1-407B-B1F4-7284E23E111E}"/>
              </a:ext>
            </a:extLst>
          </p:cNvPr>
          <p:cNvSpPr/>
          <p:nvPr/>
        </p:nvSpPr>
        <p:spPr>
          <a:xfrm>
            <a:off x="8089037" y="6175720"/>
            <a:ext cx="4102963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3.3 Leuke feitjes</a:t>
            </a:r>
          </a:p>
        </p:txBody>
      </p:sp>
    </p:spTree>
    <p:extLst>
      <p:ext uri="{BB962C8B-B14F-4D97-AF65-F5344CB8AC3E}">
        <p14:creationId xmlns:p14="http://schemas.microsoft.com/office/powerpoint/2010/main" val="161313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08CA5964-8003-45E0-B930-2B3E3695C520}"/>
              </a:ext>
            </a:extLst>
          </p:cNvPr>
          <p:cNvSpPr/>
          <p:nvPr/>
        </p:nvSpPr>
        <p:spPr>
          <a:xfrm>
            <a:off x="0" y="6176963"/>
            <a:ext cx="4102962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3.1 elementen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CED4CE2-7881-41F7-A452-D31F5BFB3AF8}"/>
              </a:ext>
            </a:extLst>
          </p:cNvPr>
          <p:cNvSpPr/>
          <p:nvPr/>
        </p:nvSpPr>
        <p:spPr>
          <a:xfrm>
            <a:off x="4102963" y="6176973"/>
            <a:ext cx="3986074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chemeClr val="bg2">
                    <a:lumMod val="50000"/>
                  </a:schemeClr>
                </a:solidFill>
              </a:rPr>
              <a:t>3.2 elementen voor moleculen</a:t>
            </a:r>
            <a:endParaRPr lang="nl-N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CC8308E-8B53-4C0A-8049-0BE944A141C7}"/>
              </a:ext>
            </a:extLst>
          </p:cNvPr>
          <p:cNvSpPr/>
          <p:nvPr/>
        </p:nvSpPr>
        <p:spPr>
          <a:xfrm>
            <a:off x="8089037" y="6176973"/>
            <a:ext cx="4102963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chemeClr val="bg2">
                    <a:lumMod val="50000"/>
                  </a:schemeClr>
                </a:solidFill>
              </a:rPr>
              <a:t>3.3 leuke feitjes</a:t>
            </a:r>
            <a:endParaRPr lang="nl-N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95AD576-69A7-47A1-BEE5-156ED8127384}"/>
              </a:ext>
            </a:extLst>
          </p:cNvPr>
          <p:cNvSpPr txBox="1"/>
          <p:nvPr/>
        </p:nvSpPr>
        <p:spPr>
          <a:xfrm>
            <a:off x="213360" y="243840"/>
            <a:ext cx="573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>
                <a:solidFill>
                  <a:schemeClr val="bg1"/>
                </a:solidFill>
              </a:rPr>
              <a:t>Periodiek systeem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oe maak je een periodiek systeem gebruiken">
            <a:extLst>
              <a:ext uri="{FF2B5EF4-FFF2-40B4-BE49-F238E27FC236}">
                <a16:creationId xmlns:a16="http://schemas.microsoft.com/office/drawing/2014/main" id="{A4360335-D564-4F2A-BA09-F0FF3E1A76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045" y="926225"/>
            <a:ext cx="7665909" cy="50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13FB09A9-B478-431F-95EA-5F12522D493A}"/>
              </a:ext>
            </a:extLst>
          </p:cNvPr>
          <p:cNvSpPr/>
          <p:nvPr/>
        </p:nvSpPr>
        <p:spPr>
          <a:xfrm>
            <a:off x="0" y="6176953"/>
            <a:ext cx="4102962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3.1 Elementen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67E87A7-F2F6-480F-BD71-6B5260131E83}"/>
              </a:ext>
            </a:extLst>
          </p:cNvPr>
          <p:cNvSpPr/>
          <p:nvPr/>
        </p:nvSpPr>
        <p:spPr>
          <a:xfrm>
            <a:off x="4102963" y="6176963"/>
            <a:ext cx="3986074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3.2 Elementen voor moleculen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104881D-EF81-4B82-9FA9-D85BC6385B73}"/>
              </a:ext>
            </a:extLst>
          </p:cNvPr>
          <p:cNvSpPr/>
          <p:nvPr/>
        </p:nvSpPr>
        <p:spPr>
          <a:xfrm>
            <a:off x="8089037" y="6176963"/>
            <a:ext cx="4102963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3.3 Leuke feitjes</a:t>
            </a:r>
          </a:p>
        </p:txBody>
      </p:sp>
    </p:spTree>
    <p:extLst>
      <p:ext uri="{BB962C8B-B14F-4D97-AF65-F5344CB8AC3E}">
        <p14:creationId xmlns:p14="http://schemas.microsoft.com/office/powerpoint/2010/main" val="503027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haking electrons brings atoms to standstill | Ars Technica">
            <a:extLst>
              <a:ext uri="{FF2B5EF4-FFF2-40B4-BE49-F238E27FC236}">
                <a16:creationId xmlns:a16="http://schemas.microsoft.com/office/drawing/2014/main" id="{14617215-A0A2-4B10-BE4A-401010F074E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" r="2401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6EC80F-43A9-4089-B154-62BD7BF6C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1280159"/>
            <a:ext cx="5734974" cy="475665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Covalente bindingen.</a:t>
            </a:r>
          </a:p>
          <a:p>
            <a:r>
              <a:rPr lang="nl-NL" dirty="0">
                <a:solidFill>
                  <a:schemeClr val="bg1"/>
                </a:solidFill>
              </a:rPr>
              <a:t>Ionaire bindingen.</a:t>
            </a:r>
          </a:p>
          <a:p>
            <a:r>
              <a:rPr lang="nl-NL" dirty="0">
                <a:solidFill>
                  <a:schemeClr val="bg1"/>
                </a:solidFill>
              </a:rPr>
              <a:t>Metaalbindingen.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8CA5964-8003-45E0-B930-2B3E3695C520}"/>
              </a:ext>
            </a:extLst>
          </p:cNvPr>
          <p:cNvSpPr/>
          <p:nvPr/>
        </p:nvSpPr>
        <p:spPr>
          <a:xfrm>
            <a:off x="0" y="6176963"/>
            <a:ext cx="4102962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3.1 elementen</a:t>
            </a:r>
            <a:endParaRPr lang="nl-N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CED4CE2-7881-41F7-A452-D31F5BFB3AF8}"/>
              </a:ext>
            </a:extLst>
          </p:cNvPr>
          <p:cNvSpPr/>
          <p:nvPr/>
        </p:nvSpPr>
        <p:spPr>
          <a:xfrm>
            <a:off x="4102963" y="6176973"/>
            <a:ext cx="3986074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3.2 elementen voor moleculen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CC8308E-8B53-4C0A-8049-0BE944A141C7}"/>
              </a:ext>
            </a:extLst>
          </p:cNvPr>
          <p:cNvSpPr/>
          <p:nvPr/>
        </p:nvSpPr>
        <p:spPr>
          <a:xfrm>
            <a:off x="8089037" y="6176973"/>
            <a:ext cx="4102963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3.3 leuke feitjes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95AD576-69A7-47A1-BEE5-156ED8127384}"/>
              </a:ext>
            </a:extLst>
          </p:cNvPr>
          <p:cNvSpPr txBox="1"/>
          <p:nvPr/>
        </p:nvSpPr>
        <p:spPr>
          <a:xfrm>
            <a:off x="213360" y="243840"/>
            <a:ext cx="573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Bindingen 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586EB96-6A9B-4D55-8F74-E7464D9A916C}"/>
              </a:ext>
            </a:extLst>
          </p:cNvPr>
          <p:cNvSpPr/>
          <p:nvPr/>
        </p:nvSpPr>
        <p:spPr>
          <a:xfrm>
            <a:off x="0" y="6176973"/>
            <a:ext cx="4102962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3.1 Elementen</a:t>
            </a:r>
            <a:endParaRPr lang="nl-NL" dirty="0">
              <a:solidFill>
                <a:schemeClr val="accent3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4AD6757-465D-4AA7-B1E0-28B8AC0409D9}"/>
              </a:ext>
            </a:extLst>
          </p:cNvPr>
          <p:cNvSpPr/>
          <p:nvPr/>
        </p:nvSpPr>
        <p:spPr>
          <a:xfrm>
            <a:off x="4102963" y="6176983"/>
            <a:ext cx="3986074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3.2 Elementen voor moleculen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3E05E53-62FA-407E-8B91-384DC387938A}"/>
              </a:ext>
            </a:extLst>
          </p:cNvPr>
          <p:cNvSpPr/>
          <p:nvPr/>
        </p:nvSpPr>
        <p:spPr>
          <a:xfrm>
            <a:off x="8089037" y="6176983"/>
            <a:ext cx="4102963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3.3 Leuke feitjes</a:t>
            </a:r>
          </a:p>
        </p:txBody>
      </p:sp>
    </p:spTree>
    <p:extLst>
      <p:ext uri="{BB962C8B-B14F-4D97-AF65-F5344CB8AC3E}">
        <p14:creationId xmlns:p14="http://schemas.microsoft.com/office/powerpoint/2010/main" val="2427178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haking electrons brings atoms to standstill | Ars Technica">
            <a:extLst>
              <a:ext uri="{FF2B5EF4-FFF2-40B4-BE49-F238E27FC236}">
                <a16:creationId xmlns:a16="http://schemas.microsoft.com/office/drawing/2014/main" id="{14617215-A0A2-4B10-BE4A-401010F074E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" r="2401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D46EC80F-43A9-4089-B154-62BD7BF6C3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8676" y="1280159"/>
                <a:ext cx="5734974" cy="4756657"/>
              </a:xfrm>
            </p:spPr>
            <p:txBody>
              <a:bodyPr/>
              <a:lstStyle/>
              <a:p>
                <a:r>
                  <a:rPr lang="nl-NL" dirty="0">
                    <a:solidFill>
                      <a:schemeClr val="bg1"/>
                    </a:solidFill>
                  </a:rPr>
                  <a:t>Twee atomen delen dezelfde buitenste schil. </a:t>
                </a:r>
              </a:p>
              <a:p>
                <a:endParaRPr lang="nl-NL" dirty="0">
                  <a:solidFill>
                    <a:schemeClr val="bg1"/>
                  </a:solidFill>
                </a:endParaRPr>
              </a:p>
              <a:p>
                <a:r>
                  <a:rPr lang="nl-NL" dirty="0">
                    <a:solidFill>
                      <a:schemeClr val="bg1"/>
                    </a:solidFill>
                  </a:rPr>
                  <a:t>Voorbeeld: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nl-NL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nl-NL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nl-N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D46EC80F-43A9-4089-B154-62BD7BF6C3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8676" y="1280159"/>
                <a:ext cx="5734974" cy="4756657"/>
              </a:xfrm>
              <a:blipFill>
                <a:blip r:embed="rId3"/>
                <a:stretch>
                  <a:fillRect l="-1915" t="-205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hoek 5">
            <a:extLst>
              <a:ext uri="{FF2B5EF4-FFF2-40B4-BE49-F238E27FC236}">
                <a16:creationId xmlns:a16="http://schemas.microsoft.com/office/drawing/2014/main" id="{08CA5964-8003-45E0-B930-2B3E3695C520}"/>
              </a:ext>
            </a:extLst>
          </p:cNvPr>
          <p:cNvSpPr/>
          <p:nvPr/>
        </p:nvSpPr>
        <p:spPr>
          <a:xfrm>
            <a:off x="0" y="6176963"/>
            <a:ext cx="4102962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3.1 elementen</a:t>
            </a:r>
            <a:endParaRPr lang="nl-N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CED4CE2-7881-41F7-A452-D31F5BFB3AF8}"/>
              </a:ext>
            </a:extLst>
          </p:cNvPr>
          <p:cNvSpPr/>
          <p:nvPr/>
        </p:nvSpPr>
        <p:spPr>
          <a:xfrm>
            <a:off x="4102963" y="6176973"/>
            <a:ext cx="3986074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3.2 elementen voor moleculen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CC8308E-8B53-4C0A-8049-0BE944A141C7}"/>
              </a:ext>
            </a:extLst>
          </p:cNvPr>
          <p:cNvSpPr/>
          <p:nvPr/>
        </p:nvSpPr>
        <p:spPr>
          <a:xfrm>
            <a:off x="8089037" y="6176973"/>
            <a:ext cx="4102963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3.3 leuke feitjes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95AD576-69A7-47A1-BEE5-156ED8127384}"/>
              </a:ext>
            </a:extLst>
          </p:cNvPr>
          <p:cNvSpPr txBox="1"/>
          <p:nvPr/>
        </p:nvSpPr>
        <p:spPr>
          <a:xfrm>
            <a:off x="213360" y="243840"/>
            <a:ext cx="573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Covalente bindingen</a:t>
            </a:r>
          </a:p>
        </p:txBody>
      </p:sp>
      <p:pic>
        <p:nvPicPr>
          <p:cNvPr id="9218" name="Picture 2" descr="Atoombinding">
            <a:extLst>
              <a:ext uri="{FF2B5EF4-FFF2-40B4-BE49-F238E27FC236}">
                <a16:creationId xmlns:a16="http://schemas.microsoft.com/office/drawing/2014/main" id="{5277D738-6A65-42AD-9ABD-6629456A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31" y="3429000"/>
            <a:ext cx="29337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41F7F88A-FEC5-4816-9553-C323ABF2122B}"/>
              </a:ext>
            </a:extLst>
          </p:cNvPr>
          <p:cNvSpPr/>
          <p:nvPr/>
        </p:nvSpPr>
        <p:spPr>
          <a:xfrm>
            <a:off x="0" y="6176973"/>
            <a:ext cx="4102962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3.1 Elementen</a:t>
            </a:r>
            <a:endParaRPr lang="nl-NL" dirty="0">
              <a:solidFill>
                <a:schemeClr val="accent3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52C27C74-927F-4C87-9C0D-12CC214163C5}"/>
              </a:ext>
            </a:extLst>
          </p:cNvPr>
          <p:cNvSpPr/>
          <p:nvPr/>
        </p:nvSpPr>
        <p:spPr>
          <a:xfrm>
            <a:off x="4102963" y="6176983"/>
            <a:ext cx="3986074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3.2 Elementen voor moleculen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C37C4070-3F24-4949-90F4-AE22C2576F1D}"/>
              </a:ext>
            </a:extLst>
          </p:cNvPr>
          <p:cNvSpPr/>
          <p:nvPr/>
        </p:nvSpPr>
        <p:spPr>
          <a:xfrm>
            <a:off x="8089037" y="6176983"/>
            <a:ext cx="4102963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3.3 Leuke feitjes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93984782-2230-4A42-8A7E-D3A2E2D06735}"/>
              </a:ext>
            </a:extLst>
          </p:cNvPr>
          <p:cNvSpPr/>
          <p:nvPr/>
        </p:nvSpPr>
        <p:spPr>
          <a:xfrm>
            <a:off x="4102962" y="6176973"/>
            <a:ext cx="3986074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3.2 Elementen voor moleculen</a:t>
            </a:r>
          </a:p>
        </p:txBody>
      </p:sp>
    </p:spTree>
    <p:extLst>
      <p:ext uri="{BB962C8B-B14F-4D97-AF65-F5344CB8AC3E}">
        <p14:creationId xmlns:p14="http://schemas.microsoft.com/office/powerpoint/2010/main" val="1816799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haking electrons brings atoms to standstill | Ars Technica">
            <a:extLst>
              <a:ext uri="{FF2B5EF4-FFF2-40B4-BE49-F238E27FC236}">
                <a16:creationId xmlns:a16="http://schemas.microsoft.com/office/drawing/2014/main" id="{14617215-A0A2-4B10-BE4A-401010F074E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" r="2401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D46EC80F-43A9-4089-B154-62BD7BF6C3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8676" y="1280159"/>
                <a:ext cx="5734974" cy="4756657"/>
              </a:xfrm>
            </p:spPr>
            <p:txBody>
              <a:bodyPr>
                <a:normAutofit/>
              </a:bodyPr>
              <a:lstStyle/>
              <a:p>
                <a:r>
                  <a:rPr lang="nl-NL" dirty="0">
                    <a:solidFill>
                      <a:schemeClr val="bg1"/>
                    </a:solidFill>
                  </a:rPr>
                  <a:t>Geven en nemen. </a:t>
                </a:r>
              </a:p>
              <a:p>
                <a:r>
                  <a:rPr lang="nl-NL" dirty="0">
                    <a:solidFill>
                      <a:schemeClr val="bg1"/>
                    </a:solidFill>
                  </a:rPr>
                  <a:t>Eén atoom geeft een elektron </a:t>
                </a: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nl-NL" dirty="0">
                    <a:solidFill>
                      <a:schemeClr val="bg1"/>
                    </a:solidFill>
                  </a:rPr>
                  <a:t> wordt positief.</a:t>
                </a:r>
              </a:p>
              <a:p>
                <a:r>
                  <a:rPr lang="nl-NL" dirty="0">
                    <a:solidFill>
                      <a:schemeClr val="bg1"/>
                    </a:solidFill>
                  </a:rPr>
                  <a:t>Eén atoom neemt een elektron </a:t>
                </a: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nl-NL" dirty="0">
                    <a:solidFill>
                      <a:schemeClr val="bg1"/>
                    </a:solidFill>
                  </a:rPr>
                  <a:t> wordt negatief.</a:t>
                </a:r>
              </a:p>
              <a:p>
                <a:r>
                  <a:rPr lang="nl-NL" u="sng" dirty="0">
                    <a:solidFill>
                      <a:schemeClr val="bg1"/>
                    </a:solidFill>
                  </a:rPr>
                  <a:t>Sterk</a:t>
                </a:r>
                <a:r>
                  <a:rPr lang="nl-NL" dirty="0">
                    <a:solidFill>
                      <a:schemeClr val="bg1"/>
                    </a:solidFill>
                  </a:rPr>
                  <a:t> aangetrokken.</a:t>
                </a:r>
              </a:p>
              <a:p>
                <a:endParaRPr lang="nl-NL" dirty="0">
                  <a:solidFill>
                    <a:schemeClr val="bg1"/>
                  </a:solidFill>
                </a:endParaRPr>
              </a:p>
              <a:p>
                <a:r>
                  <a:rPr lang="nl-NL" dirty="0">
                    <a:solidFill>
                      <a:schemeClr val="bg1"/>
                    </a:solidFill>
                  </a:rPr>
                  <a:t>Voorbeeld: </a:t>
                </a:r>
                <a:r>
                  <a:rPr lang="nl-NL" dirty="0" err="1">
                    <a:solidFill>
                      <a:schemeClr val="bg1"/>
                    </a:solidFill>
                  </a:rPr>
                  <a:t>NaCl</a:t>
                </a:r>
                <a:endParaRPr lang="nl-NL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nl-N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D46EC80F-43A9-4089-B154-62BD7BF6C3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8676" y="1280159"/>
                <a:ext cx="5734974" cy="4756657"/>
              </a:xfrm>
              <a:blipFill>
                <a:blip r:embed="rId3"/>
                <a:stretch>
                  <a:fillRect l="-1915" t="-205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hoek 5">
            <a:extLst>
              <a:ext uri="{FF2B5EF4-FFF2-40B4-BE49-F238E27FC236}">
                <a16:creationId xmlns:a16="http://schemas.microsoft.com/office/drawing/2014/main" id="{08CA5964-8003-45E0-B930-2B3E3695C520}"/>
              </a:ext>
            </a:extLst>
          </p:cNvPr>
          <p:cNvSpPr/>
          <p:nvPr/>
        </p:nvSpPr>
        <p:spPr>
          <a:xfrm>
            <a:off x="0" y="6176963"/>
            <a:ext cx="4102962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3.1 elementen</a:t>
            </a:r>
            <a:endParaRPr lang="nl-N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CED4CE2-7881-41F7-A452-D31F5BFB3AF8}"/>
              </a:ext>
            </a:extLst>
          </p:cNvPr>
          <p:cNvSpPr/>
          <p:nvPr/>
        </p:nvSpPr>
        <p:spPr>
          <a:xfrm>
            <a:off x="4102963" y="6176973"/>
            <a:ext cx="3986074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3.2 elementen voor moleculen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CC8308E-8B53-4C0A-8049-0BE944A141C7}"/>
              </a:ext>
            </a:extLst>
          </p:cNvPr>
          <p:cNvSpPr/>
          <p:nvPr/>
        </p:nvSpPr>
        <p:spPr>
          <a:xfrm>
            <a:off x="8089037" y="6176973"/>
            <a:ext cx="4102963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3.3 leuke feitjes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95AD576-69A7-47A1-BEE5-156ED8127384}"/>
              </a:ext>
            </a:extLst>
          </p:cNvPr>
          <p:cNvSpPr txBox="1"/>
          <p:nvPr/>
        </p:nvSpPr>
        <p:spPr>
          <a:xfrm>
            <a:off x="213360" y="243840"/>
            <a:ext cx="573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Ionaire bindingen</a:t>
            </a:r>
          </a:p>
        </p:txBody>
      </p:sp>
      <p:pic>
        <p:nvPicPr>
          <p:cNvPr id="10244" name="Picture 4" descr="Kennisbank Biologie">
            <a:extLst>
              <a:ext uri="{FF2B5EF4-FFF2-40B4-BE49-F238E27FC236}">
                <a16:creationId xmlns:a16="http://schemas.microsoft.com/office/drawing/2014/main" id="{DD580BC8-418C-4FF2-AD1F-008E31C6A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687" y="3164849"/>
            <a:ext cx="20955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2C910E9-7C36-47F7-A890-C11FA35AAA6C}"/>
              </a:ext>
            </a:extLst>
          </p:cNvPr>
          <p:cNvSpPr/>
          <p:nvPr/>
        </p:nvSpPr>
        <p:spPr>
          <a:xfrm>
            <a:off x="8089036" y="6176973"/>
            <a:ext cx="4102963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3.3 Leuke feitjes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1301519B-230A-440F-A048-D2837DAB5915}"/>
              </a:ext>
            </a:extLst>
          </p:cNvPr>
          <p:cNvSpPr/>
          <p:nvPr/>
        </p:nvSpPr>
        <p:spPr>
          <a:xfrm>
            <a:off x="0" y="6176973"/>
            <a:ext cx="4102962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3.1 Elementen</a:t>
            </a:r>
            <a:endParaRPr lang="nl-NL" dirty="0">
              <a:solidFill>
                <a:schemeClr val="accent3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A836F3C-4781-4FE7-931D-E5072D115ADA}"/>
              </a:ext>
            </a:extLst>
          </p:cNvPr>
          <p:cNvSpPr/>
          <p:nvPr/>
        </p:nvSpPr>
        <p:spPr>
          <a:xfrm>
            <a:off x="4102962" y="6176973"/>
            <a:ext cx="3986074" cy="681027"/>
          </a:xfrm>
          <a:prstGeom prst="rect">
            <a:avLst/>
          </a:prstGeom>
          <a:solidFill>
            <a:srgbClr val="560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3.2 Elementen voor moleculen</a:t>
            </a:r>
          </a:p>
        </p:txBody>
      </p:sp>
    </p:spTree>
    <p:extLst>
      <p:ext uri="{BB962C8B-B14F-4D97-AF65-F5344CB8AC3E}">
        <p14:creationId xmlns:p14="http://schemas.microsoft.com/office/powerpoint/2010/main" val="28879114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968C9C105D5149A94BA8D68F0FA8C5" ma:contentTypeVersion="9" ma:contentTypeDescription="Een nieuw document maken." ma:contentTypeScope="" ma:versionID="d433b2341aaa4d011ec190d4f092e523">
  <xsd:schema xmlns:xsd="http://www.w3.org/2001/XMLSchema" xmlns:xs="http://www.w3.org/2001/XMLSchema" xmlns:p="http://schemas.microsoft.com/office/2006/metadata/properties" xmlns:ns2="3c8f2aa8-f92d-4181-a42d-b368de7e8e40" targetNamespace="http://schemas.microsoft.com/office/2006/metadata/properties" ma:root="true" ma:fieldsID="ab15721c11821bca47e6518b03728429" ns2:_="">
    <xsd:import namespace="3c8f2aa8-f92d-4181-a42d-b368de7e8e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f2aa8-f92d-4181-a42d-b368de7e8e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559D4F-2139-4685-8311-6BC9C5893D1A}">
  <ds:schemaRefs>
    <ds:schemaRef ds:uri="3c8f2aa8-f92d-4181-a42d-b368de7e8e40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8DCB176-E1EC-49B0-94EF-57234A3E10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4B2942-4316-4C89-A784-D8BC02FCA4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8f2aa8-f92d-4181-a42d-b368de7e8e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560</Words>
  <Application>Microsoft Office PowerPoint</Application>
  <PresentationFormat>Breedbeeld</PresentationFormat>
  <Paragraphs>141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Kantoorthema</vt:lpstr>
      <vt:lpstr>Atomen en moleculen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Zelf aan de slag!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Atomen en moleculen</dc:title>
  <dc:creator>yvonne schaap</dc:creator>
  <cp:lastModifiedBy>Balance Paagman (0947762)</cp:lastModifiedBy>
  <cp:revision>3</cp:revision>
  <dcterms:created xsi:type="dcterms:W3CDTF">2020-09-26T14:19:21Z</dcterms:created>
  <dcterms:modified xsi:type="dcterms:W3CDTF">2020-12-18T11:29:23Z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0x010100F8968C9C105D5149A94BA8D68F0FA8C5</vt:lpwstr>
  </property>
</Properties>
</file>